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71" r:id="rId9"/>
    <p:sldId id="264" r:id="rId10"/>
    <p:sldId id="265" r:id="rId11"/>
    <p:sldId id="278" r:id="rId12"/>
    <p:sldId id="266" r:id="rId13"/>
    <p:sldId id="281" r:id="rId14"/>
    <p:sldId id="267" r:id="rId15"/>
    <p:sldId id="291" r:id="rId16"/>
    <p:sldId id="282" r:id="rId17"/>
    <p:sldId id="274" r:id="rId18"/>
    <p:sldId id="275" r:id="rId19"/>
    <p:sldId id="294" r:id="rId20"/>
    <p:sldId id="286" r:id="rId21"/>
    <p:sldId id="292" r:id="rId22"/>
    <p:sldId id="293" r:id="rId23"/>
    <p:sldId id="283" r:id="rId24"/>
    <p:sldId id="29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6" autoAdjust="0"/>
    <p:restoredTop sz="94632" autoAdjust="0"/>
  </p:normalViewPr>
  <p:slideViewPr>
    <p:cSldViewPr snapToGrid="0">
      <p:cViewPr varScale="1">
        <p:scale>
          <a:sx n="105" d="100"/>
          <a:sy n="105" d="100"/>
        </p:scale>
        <p:origin x="546" y="96"/>
      </p:cViewPr>
      <p:guideLst/>
    </p:cSldViewPr>
  </p:slideViewPr>
  <p:outlineViewPr>
    <p:cViewPr>
      <p:scale>
        <a:sx n="33" d="100"/>
        <a:sy n="33" d="100"/>
      </p:scale>
      <p:origin x="0" y="-523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63517-14AB-47C3-B841-F5E3514BBD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05EDC-E969-4146-9B5E-65A4815C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6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6BDF2-3551-4A57-A441-1A3A71589E23}" type="datetime1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DBF6-579A-435C-8CBB-C0512DFD3E1D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7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8F3A-A58E-4486-9541-43E4B0AB9DE0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2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D47B-AC18-4582-899C-D514EAFB5FAC}" type="datetime1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9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AFA31-E106-4708-AAC4-83370052F26A}" type="datetime1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6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D233-B189-4D62-997B-86A1089BD6EB}" type="datetime1">
              <a:rPr lang="en-US" smtClean="0"/>
              <a:t>10/8/2024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8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E8FB-26FD-44AF-8EE9-F7EE00BB3273}" type="datetime1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43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F5E8-1818-4CD1-9EAD-24570009ECD3}" type="datetime1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4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7C98-B4AE-4023-BB38-919B6FE1AF18}" type="datetime1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0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C5F0-42DB-4C44-BA3C-AD084630D330}" type="datetime1">
              <a:rPr lang="en-US" smtClean="0"/>
              <a:t>10/8/2024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5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C64EC67-03E6-455C-999F-B9917CEBE280}" type="datetime1">
              <a:rPr lang="en-US" smtClean="0"/>
              <a:t>10/8/2024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7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42CE8FB-26FD-44AF-8EE9-F7EE00BB3273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DEEC83-97CB-6CA7-8701-0B777D8B83A4}"/>
              </a:ext>
            </a:extLst>
          </p:cNvPr>
          <p:cNvSpPr/>
          <p:nvPr userDrawn="1"/>
        </p:nvSpPr>
        <p:spPr>
          <a:xfrm>
            <a:off x="10895215" y="6236208"/>
            <a:ext cx="1113992" cy="32657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138E87C-E917-4FA8-A4E8-9F202D3CC899}" type="slidenum">
              <a:rPr lang="en-US" sz="1200" smtClean="0"/>
              <a:pPr/>
              <a:t>‹#›</a:t>
            </a:fld>
            <a:r>
              <a:rPr lang="en-US" sz="1200" dirty="0"/>
              <a:t> / 19</a:t>
            </a:r>
          </a:p>
        </p:txBody>
      </p:sp>
    </p:spTree>
    <p:extLst>
      <p:ext uri="{BB962C8B-B14F-4D97-AF65-F5344CB8AC3E}">
        <p14:creationId xmlns:p14="http://schemas.microsoft.com/office/powerpoint/2010/main" val="4728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slide" Target="slide2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0.png"/><Relationship Id="rId4" Type="http://schemas.openxmlformats.org/officeDocument/2006/relationships/slide" Target="slide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slide" Target="slide2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slide" Target="slide2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16F2-7F67-8D20-801D-34418FC36D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Substitution Patterns using text:</a:t>
            </a:r>
            <a:br>
              <a:rPr lang="en-US" dirty="0"/>
            </a:br>
            <a:r>
              <a:rPr lang="en-US" dirty="0"/>
              <a:t>Evidence from the Film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68D62-DFBA-07DB-103D-8CFCF1E8F9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Gideon Moore</a:t>
            </a:r>
          </a:p>
          <a:p>
            <a:r>
              <a:rPr lang="en-US" dirty="0"/>
              <a:t>October 8, 2024</a:t>
            </a:r>
          </a:p>
          <a:p>
            <a:r>
              <a:rPr lang="en-US" dirty="0"/>
              <a:t>Third Year Seminar</a:t>
            </a:r>
          </a:p>
        </p:txBody>
      </p:sp>
    </p:spTree>
    <p:extLst>
      <p:ext uri="{BB962C8B-B14F-4D97-AF65-F5344CB8AC3E}">
        <p14:creationId xmlns:p14="http://schemas.microsoft.com/office/powerpoint/2010/main" val="356765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464-C9D5-31F2-684A-3F650B79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7820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Exogeneous Characteristics</a:t>
            </a:r>
          </a:p>
        </p:txBody>
      </p:sp>
      <p:pic>
        <p:nvPicPr>
          <p:cNvPr id="8" name="Content Placeholder 7" descr="A cartoon characters on a green background&#10;&#10;Description automatically generated">
            <a:extLst>
              <a:ext uri="{FF2B5EF4-FFF2-40B4-BE49-F238E27FC236}">
                <a16:creationId xmlns:a16="http://schemas.microsoft.com/office/drawing/2014/main" id="{2D3B0E43-07FB-6C95-247D-15671B910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71" y="2167797"/>
            <a:ext cx="2667971" cy="36566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6EB04E-D646-8344-86B5-B159B4D3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54" y="2158544"/>
            <a:ext cx="2369660" cy="36658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5D1192-7BCD-A648-D625-FC6FB817A655}"/>
              </a:ext>
            </a:extLst>
          </p:cNvPr>
          <p:cNvSpPr txBox="1">
            <a:spLocks/>
          </p:cNvSpPr>
          <p:nvPr/>
        </p:nvSpPr>
        <p:spPr>
          <a:xfrm>
            <a:off x="3872048" y="2093236"/>
            <a:ext cx="6192832" cy="45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978E-8686-5B40-9C27-88DECB90568E}"/>
              </a:ext>
            </a:extLst>
          </p:cNvPr>
          <p:cNvSpPr txBox="1">
            <a:spLocks/>
          </p:cNvSpPr>
          <p:nvPr/>
        </p:nvSpPr>
        <p:spPr>
          <a:xfrm>
            <a:off x="594128" y="2093236"/>
            <a:ext cx="5971710" cy="45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Within a weekend, I assume characteristics across movies are </a:t>
            </a:r>
            <a:r>
              <a:rPr lang="en-US" sz="2400" dirty="0">
                <a:solidFill>
                  <a:srgbClr val="AB0505"/>
                </a:solidFill>
              </a:rPr>
              <a:t>independent</a:t>
            </a:r>
          </a:p>
          <a:p>
            <a:pPr lvl="1"/>
            <a:r>
              <a:rPr lang="en-US" sz="1900" dirty="0"/>
              <a:t>Otherwise, elasticity confounded with strategic response</a:t>
            </a:r>
          </a:p>
          <a:p>
            <a:pPr lvl="1"/>
            <a:r>
              <a:rPr lang="en-US" sz="1900" dirty="0"/>
              <a:t>This means studios cannot move my movie in time or characteristic space</a:t>
            </a:r>
          </a:p>
          <a:p>
            <a:r>
              <a:rPr lang="en-US" sz="2400" dirty="0">
                <a:solidFill>
                  <a:srgbClr val="AB0505"/>
                </a:solidFill>
              </a:rPr>
              <a:t>Twin Films </a:t>
            </a:r>
            <a:r>
              <a:rPr lang="en-US" sz="2400" dirty="0"/>
              <a:t>suggest adjustment frictions:</a:t>
            </a:r>
          </a:p>
          <a:p>
            <a:pPr lvl="1"/>
            <a:r>
              <a:rPr lang="en-US" sz="1900" i="1" dirty="0"/>
              <a:t>A Bug’s Life</a:t>
            </a:r>
            <a:r>
              <a:rPr lang="en-US" sz="1900" dirty="0"/>
              <a:t> / </a:t>
            </a:r>
            <a:r>
              <a:rPr lang="en-US" sz="1900" i="1" dirty="0" err="1"/>
              <a:t>Antz</a:t>
            </a:r>
            <a:endParaRPr lang="en-US" sz="1900" i="1" dirty="0"/>
          </a:p>
          <a:p>
            <a:pPr lvl="1"/>
            <a:r>
              <a:rPr lang="en-US" sz="1900" i="1" dirty="0"/>
              <a:t>No Strings Attached </a:t>
            </a:r>
            <a:r>
              <a:rPr lang="en-US" sz="1900" dirty="0"/>
              <a:t>/ </a:t>
            </a:r>
            <a:r>
              <a:rPr lang="en-US" sz="1900" i="1" dirty="0"/>
              <a:t>Friends with Benefits</a:t>
            </a:r>
          </a:p>
          <a:p>
            <a:pPr lvl="1"/>
            <a:r>
              <a:rPr lang="en-US" sz="1900" i="1" dirty="0"/>
              <a:t>Florence Foster Jenkins</a:t>
            </a:r>
            <a:r>
              <a:rPr lang="en-US" sz="1900" dirty="0"/>
              <a:t> / </a:t>
            </a:r>
            <a:r>
              <a:rPr lang="en-US" sz="1900" i="1" dirty="0"/>
              <a:t>Marguerite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CF6F5E3-A8D1-A446-58AC-1D43086C1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4702144"/>
                  </p:ext>
                </p:extLst>
              </p:nvPr>
            </p:nvGraphicFramePr>
            <p:xfrm>
              <a:off x="8955792" y="6035851"/>
              <a:ext cx="1169909" cy="658074"/>
            </p:xfrm>
            <a:graphic>
              <a:graphicData uri="http://schemas.microsoft.com/office/powerpoint/2016/slidezoom">
                <pslz:sldZm>
                  <pslz:sldZmObj sldId="283" cId="3871245777">
                    <pslz:zmPr id="{BB83D99B-840C-4F98-A259-4DCA288D371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69909" cy="6580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CF6F5E3-A8D1-A446-58AC-1D43086C1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55792" y="6035851"/>
                <a:ext cx="1169909" cy="6580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587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2A6A-1458-18F0-11D7-53875B15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8280"/>
            <a:ext cx="7729728" cy="118872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89A4-81E0-AEFF-3A03-F104EF717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28" y="1863843"/>
            <a:ext cx="5855286" cy="42430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AB0505"/>
                </a:solidFill>
              </a:rPr>
              <a:t>Box office receipts </a:t>
            </a:r>
            <a:r>
              <a:rPr lang="en-US" sz="2400" dirty="0"/>
              <a:t>scraped </a:t>
            </a:r>
            <a:r>
              <a:rPr lang="en-US" sz="2400" dirty="0">
                <a:solidFill>
                  <a:srgbClr val="AB0505"/>
                </a:solidFill>
              </a:rPr>
              <a:t>weekly</a:t>
            </a:r>
            <a:r>
              <a:rPr lang="en-US" sz="2400" dirty="0"/>
              <a:t> from </a:t>
            </a:r>
            <a:r>
              <a:rPr lang="en-US" sz="2400" dirty="0" err="1"/>
              <a:t>BoxOfficeGuru</a:t>
            </a:r>
            <a:endParaRPr lang="en-US" sz="2400" dirty="0"/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2000-Present</a:t>
            </a:r>
          </a:p>
          <a:p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pulled from </a:t>
            </a:r>
            <a:r>
              <a:rPr lang="en-US" sz="2400" dirty="0" err="1"/>
              <a:t>TheMovieDB</a:t>
            </a:r>
            <a:endParaRPr lang="en-US" sz="2400" dirty="0"/>
          </a:p>
          <a:p>
            <a:pPr lvl="1"/>
            <a:r>
              <a:rPr lang="en-US" sz="1900" dirty="0"/>
              <a:t>Free IMDB Competitor</a:t>
            </a:r>
          </a:p>
          <a:p>
            <a:pPr lvl="1"/>
            <a:r>
              <a:rPr lang="en-US" sz="1900" dirty="0"/>
              <a:t>Using </a:t>
            </a:r>
            <a:r>
              <a:rPr lang="en-US" sz="1900" dirty="0">
                <a:solidFill>
                  <a:srgbClr val="AB0505"/>
                </a:solidFill>
              </a:rPr>
              <a:t>Search API</a:t>
            </a:r>
            <a:r>
              <a:rPr lang="en-US" sz="1900" dirty="0"/>
              <a:t>: search for “cleaned” title in year observed in box office data</a:t>
            </a:r>
          </a:p>
          <a:p>
            <a:r>
              <a:rPr lang="en-US" sz="2400" dirty="0"/>
              <a:t>Embeddings performed using </a:t>
            </a:r>
            <a:r>
              <a:rPr lang="en-US" sz="2400" dirty="0">
                <a:solidFill>
                  <a:srgbClr val="AB0505"/>
                </a:solidFill>
              </a:rPr>
              <a:t>OpenAI</a:t>
            </a:r>
            <a:endParaRPr lang="en-US" sz="1900" dirty="0">
              <a:solidFill>
                <a:srgbClr val="AB050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AE996-0BAE-D712-2F22-7C92B9CC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81" y="1863844"/>
            <a:ext cx="4952491" cy="4243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170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33E0-0D21-D608-2BB9-D4967EC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471E-5CA4-3F1A-4686-D0815155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1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A1F8-E23F-8C0C-4F6D-81B36A98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0" y="637851"/>
            <a:ext cx="7729728" cy="1188720"/>
          </a:xfrm>
        </p:spPr>
        <p:txBody>
          <a:bodyPr/>
          <a:lstStyle/>
          <a:p>
            <a:r>
              <a:rPr lang="en-US" dirty="0"/>
              <a:t>Nearest Neighbors Sanity Checks</a:t>
            </a:r>
            <a:br>
              <a:rPr lang="en-US" dirty="0"/>
            </a:br>
            <a:r>
              <a:rPr lang="en-US" dirty="0"/>
              <a:t>Cosine Distance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CCCDA2-54FA-C05B-AB7B-92E895DC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17277"/>
              </p:ext>
            </p:extLst>
          </p:nvPr>
        </p:nvGraphicFramePr>
        <p:xfrm>
          <a:off x="488911" y="2456167"/>
          <a:ext cx="11214165" cy="3000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055">
                  <a:extLst>
                    <a:ext uri="{9D8B030D-6E8A-4147-A177-3AD203B41FA5}">
                      <a16:colId xmlns:a16="http://schemas.microsoft.com/office/drawing/2014/main" val="3309607628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635839415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458747253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15359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Frozen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Mirror </a:t>
                      </a:r>
                      <a:r>
                        <a:rPr lang="en-US" sz="2400" dirty="0" err="1"/>
                        <a:t>Mirror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91995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Voyagers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25181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The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Message in a Bottle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Longest Ride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2180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Avengers: Endgame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Avengers: Infinity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Captain America: Civil 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775597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 Bug’s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Ant Bully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Antz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93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521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96856582-3A28-6803-6C4A-A92FE566212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" r="5509"/>
          <a:stretch>
            <a:fillRect/>
          </a:stretch>
        </p:blipFill>
        <p:spPr>
          <a:xfrm>
            <a:off x="6096000" y="6852"/>
            <a:ext cx="6096000" cy="68511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0ECB1-EB1E-E27D-00D8-AA73FC97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735961"/>
            <a:ext cx="4494998" cy="1134640"/>
          </a:xfrm>
        </p:spPr>
        <p:txBody>
          <a:bodyPr/>
          <a:lstStyle/>
          <a:p>
            <a:r>
              <a:rPr lang="en-US" dirty="0"/>
              <a:t>Genre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D8E8-B4AD-47F6-089D-B9D7FA20C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47" y="2171938"/>
            <a:ext cx="4781173" cy="3992456"/>
          </a:xfrm>
        </p:spPr>
        <p:txBody>
          <a:bodyPr>
            <a:normAutofit/>
          </a:bodyPr>
          <a:lstStyle/>
          <a:p>
            <a:pPr algn="l"/>
            <a:r>
              <a:rPr lang="en-US" sz="2600" dirty="0">
                <a:solidFill>
                  <a:schemeClr val="bg1"/>
                </a:solidFill>
              </a:rPr>
              <a:t>Genres taken from TMDB page</a:t>
            </a:r>
          </a:p>
          <a:p>
            <a:pPr algn="l"/>
            <a:r>
              <a:rPr lang="en-US" sz="2600" dirty="0">
                <a:solidFill>
                  <a:schemeClr val="bg1"/>
                </a:solidFill>
              </a:rPr>
              <a:t>If embeddings “work,” similar movies should be close</a:t>
            </a:r>
          </a:p>
          <a:p>
            <a:pPr algn="l"/>
            <a:r>
              <a:rPr lang="en-US" sz="2600" dirty="0">
                <a:solidFill>
                  <a:schemeClr val="bg1"/>
                </a:solidFill>
              </a:rPr>
              <a:t>Run t-SNE clustering on embeddings, reducing to two dimensions</a:t>
            </a:r>
          </a:p>
          <a:p>
            <a:pPr algn="l"/>
            <a:r>
              <a:rPr lang="en-US" sz="2600" dirty="0">
                <a:solidFill>
                  <a:schemeClr val="bg1"/>
                </a:solidFill>
              </a:rPr>
              <a:t>Clusters movies of </a:t>
            </a:r>
            <a:r>
              <a:rPr lang="en-US" sz="2600" dirty="0">
                <a:solidFill>
                  <a:srgbClr val="AB0505"/>
                </a:solidFill>
              </a:rPr>
              <a:t>same genre </a:t>
            </a:r>
            <a:r>
              <a:rPr lang="en-US" sz="2600" dirty="0">
                <a:solidFill>
                  <a:schemeClr val="bg1"/>
                </a:solidFill>
              </a:rPr>
              <a:t>without training</a:t>
            </a:r>
          </a:p>
        </p:txBody>
      </p:sp>
    </p:spTree>
    <p:extLst>
      <p:ext uri="{BB962C8B-B14F-4D97-AF65-F5344CB8AC3E}">
        <p14:creationId xmlns:p14="http://schemas.microsoft.com/office/powerpoint/2010/main" val="191500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9570-25F0-83E3-D21A-256CB84D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1008273"/>
            <a:ext cx="4486656" cy="1141497"/>
          </a:xfrm>
        </p:spPr>
        <p:txBody>
          <a:bodyPr/>
          <a:lstStyle/>
          <a:p>
            <a:r>
              <a:rPr lang="en-US" dirty="0"/>
              <a:t>The competition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C714D-9131-C4E4-6186-9540613C7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331981"/>
            <a:ext cx="4532376" cy="3471113"/>
          </a:xfrm>
        </p:spPr>
        <p:txBody>
          <a:bodyPr>
            <a:noAutofit/>
          </a:bodyPr>
          <a:lstStyle/>
          <a:p>
            <a:pPr algn="l"/>
            <a:r>
              <a:rPr lang="en-US" sz="2600" dirty="0"/>
              <a:t>After fitting, I get the </a:t>
            </a:r>
            <a:r>
              <a:rPr lang="en-US" sz="2600" i="1" dirty="0"/>
              <a:t>f</a:t>
            </a:r>
            <a:r>
              <a:rPr lang="en-US" sz="2600" dirty="0"/>
              <a:t> function visible at right</a:t>
            </a:r>
          </a:p>
          <a:p>
            <a:pPr algn="l"/>
            <a:r>
              <a:rPr lang="en-US" sz="2600" dirty="0"/>
              <a:t>Desirable properties: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Negative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Attenuating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(Mostly) Monotone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Concave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63AB5-E34F-CB7B-4E05-30053500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6487"/>
            <a:ext cx="6096000" cy="454502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0F64CF84-D48E-938C-FB12-13D3E37476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3996944"/>
                  </p:ext>
                </p:extLst>
              </p:nvPr>
            </p:nvGraphicFramePr>
            <p:xfrm>
              <a:off x="9292531" y="5970409"/>
              <a:ext cx="1429975" cy="804361"/>
            </p:xfrm>
            <a:graphic>
              <a:graphicData uri="http://schemas.microsoft.com/office/powerpoint/2016/slidezoom">
                <pslz:sldZm>
                  <pslz:sldZmObj sldId="293" cId="2317037737">
                    <pslz:zmPr id="{37E5DCD7-89F5-4264-800B-5B8113EFBB5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29975" cy="8043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F64CF84-D48E-938C-FB12-13D3E37476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2531" y="5970409"/>
                <a:ext cx="1429975" cy="8043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579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B899-7FBA-4596-94B0-4A39AF59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6088"/>
            <a:ext cx="7729728" cy="1188720"/>
          </a:xfrm>
        </p:spPr>
        <p:txBody>
          <a:bodyPr/>
          <a:lstStyle/>
          <a:p>
            <a:r>
              <a:rPr lang="en-US" dirty="0"/>
              <a:t>Interpretation: An Example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E968AF-D66D-8855-0667-B0A5B7DF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22" y="1759038"/>
            <a:ext cx="5039642" cy="175931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Disney is launching </a:t>
            </a:r>
            <a:r>
              <a:rPr lang="en-US" sz="2600" i="1" dirty="0"/>
              <a:t>Frozen</a:t>
            </a:r>
            <a:r>
              <a:rPr lang="en-US" sz="2600" dirty="0"/>
              <a:t> this weekend</a:t>
            </a:r>
          </a:p>
          <a:p>
            <a:r>
              <a:rPr lang="en-US" sz="2600" dirty="0"/>
              <a:t>During the same weekend, </a:t>
            </a:r>
            <a:r>
              <a:rPr lang="en-US" sz="2600" i="1" dirty="0"/>
              <a:t>Medieval </a:t>
            </a:r>
            <a:r>
              <a:rPr lang="en-US" sz="2600" dirty="0"/>
              <a:t>is showing</a:t>
            </a:r>
          </a:p>
          <a:p>
            <a:pPr lvl="1"/>
            <a:r>
              <a:rPr lang="en-US" sz="1900" dirty="0"/>
              <a:t>90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8E6435-BFD1-36F2-27FE-8AC14E2F4E7E}"/>
              </a:ext>
            </a:extLst>
          </p:cNvPr>
          <p:cNvSpPr/>
          <p:nvPr/>
        </p:nvSpPr>
        <p:spPr>
          <a:xfrm>
            <a:off x="7908439" y="5044594"/>
            <a:ext cx="722550" cy="49763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A0700-E290-2FBF-14F0-06AEAC4E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47" y="1750117"/>
            <a:ext cx="1393533" cy="20903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52437-CB52-D0AC-CBF9-0C14528F84DC}"/>
              </a:ext>
            </a:extLst>
          </p:cNvPr>
          <p:cNvSpPr txBox="1">
            <a:spLocks/>
          </p:cNvSpPr>
          <p:nvPr/>
        </p:nvSpPr>
        <p:spPr>
          <a:xfrm>
            <a:off x="688122" y="3377809"/>
            <a:ext cx="5726604" cy="1054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6BF181-43E1-FBF4-B889-E2B36B64A7C8}"/>
              </a:ext>
            </a:extLst>
          </p:cNvPr>
          <p:cNvSpPr txBox="1">
            <a:spLocks/>
          </p:cNvSpPr>
          <p:nvPr/>
        </p:nvSpPr>
        <p:spPr>
          <a:xfrm>
            <a:off x="688122" y="4428962"/>
            <a:ext cx="5726604" cy="16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E5163-4A73-39D2-F7F4-743E8E117AE3}"/>
              </a:ext>
            </a:extLst>
          </p:cNvPr>
          <p:cNvSpPr txBox="1">
            <a:spLocks/>
          </p:cNvSpPr>
          <p:nvPr/>
        </p:nvSpPr>
        <p:spPr>
          <a:xfrm>
            <a:off x="448270" y="3532523"/>
            <a:ext cx="5187106" cy="1373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Suppose instead we </a:t>
            </a:r>
            <a:r>
              <a:rPr lang="en-US" sz="2600" dirty="0">
                <a:solidFill>
                  <a:srgbClr val="AB0505"/>
                </a:solidFill>
              </a:rPr>
              <a:t>replaced</a:t>
            </a:r>
            <a:r>
              <a:rPr lang="en-US" sz="2600" dirty="0"/>
              <a:t> </a:t>
            </a:r>
            <a:r>
              <a:rPr lang="en-US" sz="2600" i="1" dirty="0"/>
              <a:t>Medieval </a:t>
            </a:r>
            <a:r>
              <a:rPr lang="en-US" sz="2600" dirty="0"/>
              <a:t>with </a:t>
            </a:r>
            <a:r>
              <a:rPr lang="en-US" sz="2600" i="1" dirty="0" err="1"/>
              <a:t>Inkheart</a:t>
            </a:r>
            <a:endParaRPr lang="en-US" sz="2600" i="1" dirty="0"/>
          </a:p>
          <a:p>
            <a:pPr lvl="2"/>
            <a:r>
              <a:rPr lang="en-US" sz="1900" dirty="0"/>
              <a:t>10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47852-5E51-569A-CFF5-11E3A8B40F74}"/>
              </a:ext>
            </a:extLst>
          </p:cNvPr>
          <p:cNvSpPr txBox="1">
            <a:spLocks/>
          </p:cNvSpPr>
          <p:nvPr/>
        </p:nvSpPr>
        <p:spPr>
          <a:xfrm>
            <a:off x="448270" y="4887969"/>
            <a:ext cx="5031521" cy="177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Model suggests 0.033 log-point </a:t>
            </a:r>
            <a:r>
              <a:rPr lang="en-US" sz="2600" dirty="0">
                <a:solidFill>
                  <a:srgbClr val="AB0505"/>
                </a:solidFill>
              </a:rPr>
              <a:t>decline in revenue</a:t>
            </a:r>
          </a:p>
          <a:p>
            <a:pPr lvl="2"/>
            <a:r>
              <a:rPr lang="en-US" sz="1900" dirty="0">
                <a:solidFill>
                  <a:schemeClr val="tx1"/>
                </a:solidFill>
              </a:rPr>
              <a:t>47.3% </a:t>
            </a:r>
            <a:r>
              <a:rPr lang="en-US" sz="1900" dirty="0">
                <a:solidFill>
                  <a:srgbClr val="AB0505"/>
                </a:solidFill>
              </a:rPr>
              <a:t>reduction in profit </a:t>
            </a:r>
            <a:r>
              <a:rPr lang="en-US" sz="1900" dirty="0">
                <a:solidFill>
                  <a:schemeClr val="tx1"/>
                </a:solidFill>
              </a:rPr>
              <a:t>assuming mostly fixed costs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0CE62-F0A3-6AB1-5CB8-1CA4DFE6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823" y="3905280"/>
            <a:ext cx="1782730" cy="2570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6E1C8D-244F-5B7C-B4A6-969AC81E1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496" y="3911578"/>
            <a:ext cx="1709430" cy="256414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98B806B-C195-891D-7445-78813429F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2819222"/>
                  </p:ext>
                </p:extLst>
              </p:nvPr>
            </p:nvGraphicFramePr>
            <p:xfrm>
              <a:off x="10855373" y="4693693"/>
              <a:ext cx="1247648" cy="701802"/>
            </p:xfrm>
            <a:graphic>
              <a:graphicData uri="http://schemas.microsoft.com/office/powerpoint/2016/slidezoom">
                <pslz:sldZm>
                  <pslz:sldZmObj sldId="290" cId="1353326380">
                    <pslz:zmPr id="{39E2A8E8-E854-4FF0-815E-F6928EA2E5B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7648" cy="7018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98B806B-C195-891D-7445-78813429F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5373" y="4693693"/>
                <a:ext cx="1247648" cy="7018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2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D3B9-E529-1C03-AAA5-B5E3382A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AE726-51F7-86A3-A3E8-2AE78A898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9ABC-F54B-DEEC-4C31-70DE0007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831699"/>
            <a:ext cx="4494998" cy="1134640"/>
          </a:xfrm>
        </p:spPr>
        <p:txBody>
          <a:bodyPr/>
          <a:lstStyle/>
          <a:p>
            <a:r>
              <a:rPr lang="en-US" dirty="0"/>
              <a:t>Efficacy of Text Embeddings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504B7F-1F67-4099-C5B9-2E6D8FADFFA2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6095999" y="0"/>
            <a:ext cx="6102097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81215-E773-A60B-140A-D5DF2B7F3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3263" y="2058770"/>
            <a:ext cx="5446449" cy="4290972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Text embeddings produce </a:t>
            </a:r>
            <a:r>
              <a:rPr lang="en-US" sz="2400" dirty="0">
                <a:solidFill>
                  <a:srgbClr val="AB0505"/>
                </a:solidFill>
              </a:rPr>
              <a:t>reasonable</a:t>
            </a:r>
            <a:r>
              <a:rPr lang="en-US" sz="2400" dirty="0"/>
              <a:t> (negative, monotone, attenuating, zero-when-distant) substitution patterns while mimicking </a:t>
            </a:r>
            <a:r>
              <a:rPr lang="en-US" sz="2400" dirty="0">
                <a:solidFill>
                  <a:srgbClr val="AB0505"/>
                </a:solidFill>
              </a:rPr>
              <a:t>real decision-maker </a:t>
            </a:r>
            <a:r>
              <a:rPr lang="en-US" sz="2400" dirty="0"/>
              <a:t>information</a:t>
            </a:r>
            <a:endParaRPr lang="en-US" sz="23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Captures characteristics firm believes are </a:t>
            </a:r>
            <a:r>
              <a:rPr lang="en-US" sz="2400" dirty="0">
                <a:solidFill>
                  <a:srgbClr val="AB0505"/>
                </a:solidFill>
              </a:rPr>
              <a:t>most important </a:t>
            </a:r>
            <a:r>
              <a:rPr lang="en-US" sz="2400" dirty="0">
                <a:solidFill>
                  <a:schemeClr val="bg1"/>
                </a:solidFill>
              </a:rPr>
              <a:t>using </a:t>
            </a:r>
            <a:r>
              <a:rPr lang="en-US" sz="2400" dirty="0">
                <a:solidFill>
                  <a:srgbClr val="AB0505"/>
                </a:solidFill>
              </a:rPr>
              <a:t>easily available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B0505"/>
                </a:solidFill>
              </a:rPr>
              <a:t>Astoundingly cheap</a:t>
            </a:r>
            <a:r>
              <a:rPr lang="en-US" sz="2400" dirty="0"/>
              <a:t>: this whole project cost &lt;$0.03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32961-22F7-130A-7667-123117B5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80" y="1399019"/>
            <a:ext cx="5904334" cy="44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43347-49A6-01C2-FECC-38959DC6A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54DEB-1810-70B6-148C-489842D06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Do you think the assumptions are realistic? What can I do to sell you on them?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Are there things I should add to the model? Am I missing anything critical?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What's the "next step" here? Do you feel like anything is "missing"?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For the labor people: do we think there's an interesting setting this method could work? I'm thinking something like O*NET descriptions as "worker characteristics"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Web"/>
              </a:rPr>
              <a:t>Similarly for the macro/growth people: do we think there's something to be done with e.g. patent text? I know Maya &amp; Zane have their paper on the "convex cone of knowledge," I wonder if this could be used for something similar. Or maybe measuring firm similarity?</a:t>
            </a:r>
          </a:p>
        </p:txBody>
      </p:sp>
    </p:spTree>
    <p:extLst>
      <p:ext uri="{BB962C8B-B14F-4D97-AF65-F5344CB8AC3E}">
        <p14:creationId xmlns:p14="http://schemas.microsoft.com/office/powerpoint/2010/main" val="47131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B34D-145B-1696-EE01-FC5B4A3C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11" y="655894"/>
            <a:ext cx="4486656" cy="1141497"/>
          </a:xfrm>
        </p:spPr>
        <p:txBody>
          <a:bodyPr/>
          <a:lstStyle/>
          <a:p>
            <a:r>
              <a:rPr lang="en-US" dirty="0"/>
              <a:t>Which Movie is This?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9087-C041-3AD7-DDA6-2CE3CB98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7632" y="2054054"/>
            <a:ext cx="4074814" cy="4346746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From the late 2010s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November release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Sequel to movie from earlier in the decade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Stars Kristen Bell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Joint screenwriter/director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Winter theme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Emphasizes the value of family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Runtime of just over 100 minutes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Grossed more than 5x budget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7A87E-AD97-6CAB-9B6B-20DA78DE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3" y="1614697"/>
            <a:ext cx="2871973" cy="4250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6849A-2F25-1C52-012E-9F8663AA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85" y="1614697"/>
            <a:ext cx="2834973" cy="4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2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5C75-D55B-B593-8842-1F15D96D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DB57F-56CD-1AB9-D0B8-C9455BEE2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77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2821-41F6-A36A-C25A-51D7FE4F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pic>
        <p:nvPicPr>
          <p:cNvPr id="8" name="Picture 7" descr="A graph of a relationship between text and tpsr&#10;&#10;Description automatically generated">
            <a:extLst>
              <a:ext uri="{FF2B5EF4-FFF2-40B4-BE49-F238E27FC236}">
                <a16:creationId xmlns:a16="http://schemas.microsoft.com/office/drawing/2014/main" id="{86A734EC-23C7-E690-FE74-0C1BF511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7" y="2302722"/>
            <a:ext cx="5707944" cy="4280958"/>
          </a:xfrm>
          <a:prstGeom prst="rect">
            <a:avLst/>
          </a:prstGeom>
        </p:spPr>
      </p:pic>
      <p:pic>
        <p:nvPicPr>
          <p:cNvPr id="10" name="Picture 9" descr="A graph of a comparison of a line&#10;&#10;Description automatically generated with medium confidence">
            <a:extLst>
              <a:ext uri="{FF2B5EF4-FFF2-40B4-BE49-F238E27FC236}">
                <a16:creationId xmlns:a16="http://schemas.microsoft.com/office/drawing/2014/main" id="{1FAFB9E5-352C-1704-61AB-BBE940420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11" y="2302722"/>
            <a:ext cx="5707944" cy="42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45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E202-5200-F9FF-5988-8E2131D9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B4DD-D4CB-7AE6-E168-3B0E545E2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95728"/>
            <a:ext cx="7729728" cy="3929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rearrange the model as follows: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ABD48-9A90-A206-63A3-ABE19AD1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115" y="2788665"/>
            <a:ext cx="6161769" cy="20913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831D0F-6832-C5F7-4A09-23FB8FAE4725}"/>
              </a:ext>
            </a:extLst>
          </p:cNvPr>
          <p:cNvSpPr txBox="1">
            <a:spLocks/>
          </p:cNvSpPr>
          <p:nvPr/>
        </p:nvSpPr>
        <p:spPr>
          <a:xfrm>
            <a:off x="2231135" y="4971056"/>
            <a:ext cx="7729728" cy="1573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on </a:t>
            </a:r>
            <a:r>
              <a:rPr lang="en-US" i="1" dirty="0"/>
              <a:t>f</a:t>
            </a:r>
            <a:r>
              <a:rPr lang="en-US" dirty="0"/>
              <a:t>, then, demand is a linear function of i’s fixed effect and age and its competitors’ fixed effects and ages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Can optimize nonlinearly over </a:t>
            </a:r>
            <a:r>
              <a:rPr lang="en-US" i="1" dirty="0"/>
              <a:t>f, </a:t>
            </a:r>
            <a:r>
              <a:rPr lang="en-US" dirty="0"/>
              <a:t>then compute MSE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By minimizing over </a:t>
            </a:r>
            <a:r>
              <a:rPr lang="en-US" i="1" dirty="0"/>
              <a:t>f</a:t>
            </a:r>
            <a:r>
              <a:rPr lang="en-US" dirty="0"/>
              <a:t>, we take the lower envelope of the parameter space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37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DCE4-C8D9-C595-B6B7-B1206948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 dirty="0"/>
              <a:t>Twin Movie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B503-42F0-EA4D-3A63-19EAB184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44" y="2076024"/>
            <a:ext cx="5503350" cy="503085"/>
          </a:xfrm>
        </p:spPr>
        <p:txBody>
          <a:bodyPr/>
          <a:lstStyle/>
          <a:p>
            <a:r>
              <a:rPr lang="en-US" dirty="0"/>
              <a:t>Studios want to </a:t>
            </a:r>
            <a:r>
              <a:rPr lang="en-US" dirty="0">
                <a:solidFill>
                  <a:srgbClr val="AB0505"/>
                </a:solidFill>
              </a:rPr>
              <a:t>avoid</a:t>
            </a:r>
            <a:r>
              <a:rPr lang="en-US" dirty="0"/>
              <a:t> twin films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BB055-F772-AC16-6ED9-551E317E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59" y="2222270"/>
            <a:ext cx="5376375" cy="302421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231F7D-B850-64BD-AF83-72829B038CB4}"/>
              </a:ext>
            </a:extLst>
          </p:cNvPr>
          <p:cNvSpPr txBox="1">
            <a:spLocks/>
          </p:cNvSpPr>
          <p:nvPr/>
        </p:nvSpPr>
        <p:spPr>
          <a:xfrm>
            <a:off x="910831" y="2661796"/>
            <a:ext cx="5003776" cy="1579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But, for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Giannoli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[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Florence Foster Jenkins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] was particularly galling, given he’d spent a decade on Marguerite. “I work a lot as a writer to find completely original stories. I don’t want the audience to have the feeling, ‘oh, I saw that!’”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—The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Independent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3/4/2016 </a:t>
            </a:r>
          </a:p>
          <a:p>
            <a:endParaRPr lang="en-US" dirty="0">
              <a:solidFill>
                <a:srgbClr val="AB050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55038-50EA-9721-BFB4-D13CDDF2BCB5}"/>
              </a:ext>
            </a:extLst>
          </p:cNvPr>
          <p:cNvSpPr txBox="1"/>
          <p:nvPr/>
        </p:nvSpPr>
        <p:spPr>
          <a:xfrm>
            <a:off x="661044" y="4324241"/>
            <a:ext cx="537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Their continued existence suggests characteristics and release windows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B0505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inelastic to competition</a:t>
            </a:r>
          </a:p>
        </p:txBody>
      </p:sp>
    </p:spTree>
    <p:extLst>
      <p:ext uri="{BB962C8B-B14F-4D97-AF65-F5344CB8AC3E}">
        <p14:creationId xmlns:p14="http://schemas.microsoft.com/office/powerpoint/2010/main" val="3871245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6136-ED83-1ED9-DC43-603D981C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EB7D7-FE64-2CDE-28B4-888B62641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Domestic box office is roughly 42% of a film’s revenue</a:t>
            </a:r>
          </a:p>
          <a:p>
            <a:r>
              <a:rPr lang="en-US" dirty="0"/>
              <a:t>Film profit margins are roughly 3.7%</a:t>
            </a:r>
          </a:p>
          <a:p>
            <a:r>
              <a:rPr lang="en-US" dirty="0"/>
              <a:t>Thus, revenue declines by 3.7% of 42% = 1.3%</a:t>
            </a:r>
          </a:p>
          <a:p>
            <a:r>
              <a:rPr lang="en-US" dirty="0"/>
              <a:t>Assuming most cost is fixed cost, this is roughly a </a:t>
            </a:r>
            <a:r>
              <a:rPr lang="en-US" dirty="0">
                <a:solidFill>
                  <a:srgbClr val="AB0505"/>
                </a:solidFill>
              </a:rPr>
              <a:t>47.3% reduction in profit</a:t>
            </a:r>
          </a:p>
        </p:txBody>
      </p:sp>
    </p:spTree>
    <p:extLst>
      <p:ext uri="{BB962C8B-B14F-4D97-AF65-F5344CB8AC3E}">
        <p14:creationId xmlns:p14="http://schemas.microsoft.com/office/powerpoint/2010/main" val="135332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9D75-FDF3-18DF-77DF-A4D99592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4984"/>
            <a:ext cx="7729728" cy="1188720"/>
          </a:xfrm>
        </p:spPr>
        <p:txBody>
          <a:bodyPr/>
          <a:lstStyle/>
          <a:p>
            <a:r>
              <a:rPr lang="en-US" dirty="0"/>
              <a:t>Identifying Good Substitutes is Hard…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9E897-8DBE-AC73-FE91-EA7AC13B9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057400"/>
            <a:ext cx="5545580" cy="4292342"/>
          </a:xfrm>
        </p:spPr>
        <p:txBody>
          <a:bodyPr/>
          <a:lstStyle/>
          <a:p>
            <a:r>
              <a:rPr lang="en-US" sz="2400" dirty="0"/>
              <a:t>Some products have easily-quantifiable characteristics</a:t>
            </a:r>
          </a:p>
          <a:p>
            <a:pPr lvl="1"/>
            <a:r>
              <a:rPr lang="en-US" sz="1800" dirty="0"/>
              <a:t>Computer parts</a:t>
            </a:r>
          </a:p>
          <a:p>
            <a:pPr lvl="1"/>
            <a:r>
              <a:rPr lang="en-US" sz="1800" dirty="0"/>
              <a:t>Energy sources</a:t>
            </a:r>
          </a:p>
          <a:p>
            <a:pPr lvl="1"/>
            <a:r>
              <a:rPr lang="en-US" sz="1800" dirty="0"/>
              <a:t>Grocery staples</a:t>
            </a:r>
          </a:p>
          <a:p>
            <a:r>
              <a:rPr lang="en-US" sz="2400" dirty="0"/>
              <a:t>Even when attributes are </a:t>
            </a:r>
            <a:r>
              <a:rPr lang="en-US" sz="2400" dirty="0">
                <a:solidFill>
                  <a:srgbClr val="AB0505"/>
                </a:solidFill>
              </a:rPr>
              <a:t>difficult-to-quantify</a:t>
            </a:r>
            <a:r>
              <a:rPr lang="en-US" sz="2400" dirty="0"/>
              <a:t>, we “know” when products are similar</a:t>
            </a:r>
          </a:p>
          <a:p>
            <a:pPr lvl="1"/>
            <a:r>
              <a:rPr lang="en-US" sz="2200" dirty="0"/>
              <a:t>No one thinks </a:t>
            </a:r>
            <a:r>
              <a:rPr lang="en-US" sz="2200" i="1" dirty="0"/>
              <a:t>Frozen II</a:t>
            </a:r>
            <a:r>
              <a:rPr lang="en-US" sz="2200" dirty="0"/>
              <a:t> is a close substitute for </a:t>
            </a:r>
            <a:r>
              <a:rPr lang="en-US" sz="2200" i="1" dirty="0"/>
              <a:t>A Bad Moms Christmas</a:t>
            </a:r>
            <a:r>
              <a:rPr lang="en-US" sz="2200" dirty="0"/>
              <a:t> </a:t>
            </a:r>
            <a:endParaRPr lang="en-US" sz="2200" dirty="0">
              <a:solidFill>
                <a:srgbClr val="AB050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A3B62-8D65-22CD-A352-0D3E6776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58"/>
          <a:stretch/>
        </p:blipFill>
        <p:spPr>
          <a:xfrm>
            <a:off x="7105556" y="1988263"/>
            <a:ext cx="4019126" cy="4036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3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E257-D714-B07E-DAAB-85D48DC6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4357"/>
            <a:ext cx="7729728" cy="1188720"/>
          </a:xfrm>
        </p:spPr>
        <p:txBody>
          <a:bodyPr/>
          <a:lstStyle/>
          <a:p>
            <a:r>
              <a:rPr lang="en-US" dirty="0"/>
              <a:t>…But Firms Try to Make It Easy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0666046-7263-B6CD-401B-DFB9A613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664554" cy="4038600"/>
          </a:xfrm>
        </p:spPr>
        <p:txBody>
          <a:bodyPr/>
          <a:lstStyle/>
          <a:p>
            <a:r>
              <a:rPr lang="en-US" sz="2400" dirty="0"/>
              <a:t>Firms produce </a:t>
            </a:r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to differentiate their products to consumers</a:t>
            </a:r>
          </a:p>
          <a:p>
            <a:r>
              <a:rPr lang="en-US" sz="2400" dirty="0"/>
              <a:t>Designed to aid </a:t>
            </a:r>
            <a:r>
              <a:rPr lang="en-US" sz="2400" dirty="0">
                <a:solidFill>
                  <a:srgbClr val="AB0505"/>
                </a:solidFill>
              </a:rPr>
              <a:t>customer decision-making</a:t>
            </a:r>
          </a:p>
          <a:p>
            <a:r>
              <a:rPr lang="en-US" sz="2400" dirty="0"/>
              <a:t>Using these descriptions, can capture </a:t>
            </a:r>
            <a:r>
              <a:rPr lang="en-US" sz="2400" dirty="0">
                <a:solidFill>
                  <a:srgbClr val="AB0505"/>
                </a:solidFill>
              </a:rPr>
              <a:t>underlying characteristics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06CFC-9DB3-8C19-4650-480C5223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34" y="3991200"/>
            <a:ext cx="5831333" cy="21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31E66-50C4-0ED7-D544-E8116494A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33" y="1823363"/>
            <a:ext cx="5831333" cy="210687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F96D7E40-71D4-B5A5-22C9-3059C72D29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6381891"/>
                  </p:ext>
                </p:extLst>
              </p:nvPr>
            </p:nvGraphicFramePr>
            <p:xfrm>
              <a:off x="304971" y="5365079"/>
              <a:ext cx="2035989" cy="1145244"/>
            </p:xfrm>
            <a:graphic>
              <a:graphicData uri="http://schemas.microsoft.com/office/powerpoint/2016/slidezoom">
                <pslz:sldZm>
                  <pslz:sldZmObj sldId="292" cId="780845807">
                    <pslz:zmPr id="{5DABA381-CB6A-4B65-9740-C3C1FDB955B4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35989" cy="11452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96D7E40-71D4-B5A5-22C9-3059C72D29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971" y="5365079"/>
                <a:ext cx="2035989" cy="11452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211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217F-B84C-41F8-2E8D-620853C2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667"/>
            <a:ext cx="7729728" cy="1188720"/>
          </a:xfrm>
        </p:spPr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6DB8-5FBA-A50E-1B8F-133281FCE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664554" cy="4038600"/>
          </a:xfrm>
        </p:spPr>
        <p:txBody>
          <a:bodyPr>
            <a:normAutofit/>
          </a:bodyPr>
          <a:lstStyle/>
          <a:p>
            <a:r>
              <a:rPr lang="en-US" sz="2000" dirty="0"/>
              <a:t>Use </a:t>
            </a:r>
            <a:r>
              <a:rPr lang="en-US" sz="2000" dirty="0">
                <a:solidFill>
                  <a:srgbClr val="AB0505"/>
                </a:solidFill>
              </a:rPr>
              <a:t>OpenAI text embeddings</a:t>
            </a:r>
          </a:p>
          <a:p>
            <a:pPr lvl="1"/>
            <a:r>
              <a:rPr lang="en-US" sz="1800" dirty="0"/>
              <a:t>API takes in a string of text and provides a vector measuring the content</a:t>
            </a:r>
          </a:p>
          <a:p>
            <a:pPr lvl="1"/>
            <a:r>
              <a:rPr lang="en-US" sz="1800" dirty="0"/>
              <a:t>Projects text into underlying “characteristic space”</a:t>
            </a:r>
          </a:p>
          <a:p>
            <a:r>
              <a:rPr lang="en-US" sz="2000" dirty="0"/>
              <a:t>Following </a:t>
            </a:r>
            <a:r>
              <a:rPr lang="en-US" sz="2000" dirty="0" err="1"/>
              <a:t>Magnolfi</a:t>
            </a:r>
            <a:r>
              <a:rPr lang="en-US" sz="2000" dirty="0"/>
              <a:t> et al. (2023), can use these embeddings to </a:t>
            </a:r>
            <a:r>
              <a:rPr lang="en-US" sz="2000" dirty="0">
                <a:solidFill>
                  <a:srgbClr val="AB0505"/>
                </a:solidFill>
              </a:rPr>
              <a:t>estimate substitution </a:t>
            </a:r>
            <a:r>
              <a:rPr lang="en-US" sz="2000" dirty="0"/>
              <a:t>patterns</a:t>
            </a:r>
          </a:p>
          <a:p>
            <a:r>
              <a:rPr lang="en-US" sz="2000" dirty="0"/>
              <a:t>Identify substitution based on </a:t>
            </a:r>
            <a:r>
              <a:rPr lang="en-US" sz="2000" dirty="0">
                <a:solidFill>
                  <a:srgbClr val="AB0505"/>
                </a:solidFill>
              </a:rPr>
              <a:t>entry and exit </a:t>
            </a:r>
            <a:r>
              <a:rPr lang="en-US" sz="2000" dirty="0"/>
              <a:t>of movies from cinemas</a:t>
            </a:r>
          </a:p>
        </p:txBody>
      </p:sp>
      <p:pic>
        <p:nvPicPr>
          <p:cNvPr id="5" name="Picture 4" descr="A logo with purple text&#10;&#10;Description automatically generated">
            <a:extLst>
              <a:ext uri="{FF2B5EF4-FFF2-40B4-BE49-F238E27FC236}">
                <a16:creationId xmlns:a16="http://schemas.microsoft.com/office/drawing/2014/main" id="{E7D1450D-106D-39F4-2526-9436AE1D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753" y="1926093"/>
            <a:ext cx="5386558" cy="37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383D-44CE-5599-8A41-F9BFF011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&amp;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285AB-1F75-AA78-CCCC-FCFC3413C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9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933D-4EB7-6C9B-2518-D8557C44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3518"/>
            <a:ext cx="7729728" cy="1188720"/>
          </a:xfrm>
        </p:spPr>
        <p:txBody>
          <a:bodyPr/>
          <a:lstStyle/>
          <a:p>
            <a:r>
              <a:rPr lang="en-US" dirty="0"/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movie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 vector in </a:t>
                </a:r>
                <a:r>
                  <a:rPr lang="en-US" sz="2000" i="1" dirty="0"/>
                  <a:t>m</a:t>
                </a:r>
                <a:r>
                  <a:rPr lang="en-US" sz="2000" dirty="0"/>
                  <a:t>-dimensional space</a:t>
                </a:r>
              </a:p>
              <a:p>
                <a:pPr lvl="1"/>
                <a:r>
                  <a:rPr lang="en-US" sz="1800" dirty="0"/>
                  <a:t>Each dimension represents some sort of “characteristic”</a:t>
                </a:r>
              </a:p>
              <a:p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movie space</a:t>
                </a:r>
                <a:r>
                  <a:rPr lang="en-US" sz="2000" dirty="0">
                    <a:solidFill>
                      <a:srgbClr val="AB0505"/>
                    </a:solidFill>
                  </a:rPr>
                  <a:t> </a:t>
                </a:r>
                <a:r>
                  <a:rPr lang="en-US" sz="2000" dirty="0"/>
                  <a:t>is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containing </a:t>
                </a:r>
                <a:r>
                  <a:rPr lang="en-US" sz="2000" i="1" dirty="0"/>
                  <a:t>J</a:t>
                </a:r>
                <a:r>
                  <a:rPr lang="en-US" sz="2000" dirty="0"/>
                  <a:t> product vectors</a:t>
                </a:r>
              </a:p>
              <a:p>
                <a:r>
                  <a:rPr lang="en-US" sz="2000" dirty="0"/>
                  <a:t>A movie’s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appeal</a:t>
                </a:r>
                <a:r>
                  <a:rPr lang="en-US" sz="2000" dirty="0"/>
                  <a:t> at time t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r>
                  <a:rPr lang="en-US" sz="2000" b="1" dirty="0">
                    <a:solidFill>
                      <a:srgbClr val="AB0505"/>
                    </a:solidFill>
                  </a:rPr>
                  <a:t>Demand</a:t>
                </a:r>
                <a:r>
                  <a:rPr lang="en-US" sz="2000" dirty="0"/>
                  <a:t> is a function of the appeal of the appeal of all movies in a market: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  <a:p>
                <a:r>
                  <a:rPr lang="en-US" sz="2000" dirty="0"/>
                  <a:t>Substitution patterns given by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flexible function </a:t>
                </a:r>
                <a:r>
                  <a:rPr lang="en-US" sz="2000" b="1" i="1" dirty="0">
                    <a:solidFill>
                      <a:srgbClr val="AB0505"/>
                    </a:solidFill>
                  </a:rPr>
                  <a:t>f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of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in product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  <a:blipFill>
                <a:blip r:embed="rId2"/>
                <a:stretch>
                  <a:fillRect l="-658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85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75C4-5A37-EF0D-AE1A-B8844C6C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7339B-0EAE-11A4-C728-2B0479D6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578169"/>
            <a:ext cx="9872871" cy="1543888"/>
          </a:xfrm>
        </p:spPr>
        <p:txBody>
          <a:bodyPr>
            <a:noAutofit/>
          </a:bodyPr>
          <a:lstStyle/>
          <a:p>
            <a:r>
              <a:rPr lang="en-US" sz="2400" dirty="0"/>
              <a:t>Norm is given by the cosine between the two characteristic vectors</a:t>
            </a:r>
          </a:p>
          <a:p>
            <a:r>
              <a:rPr lang="en-US" sz="2400" dirty="0"/>
              <a:t>Following </a:t>
            </a:r>
            <a:r>
              <a:rPr lang="en-US" sz="2400" dirty="0" err="1"/>
              <a:t>Magnolfi</a:t>
            </a:r>
            <a:r>
              <a:rPr lang="en-US" sz="2400" dirty="0"/>
              <a:t>, McClure, and Sorensen (2024), use a </a:t>
            </a:r>
            <a:r>
              <a:rPr lang="en-US" sz="2400" dirty="0">
                <a:solidFill>
                  <a:srgbClr val="AB0505"/>
                </a:solidFill>
              </a:rPr>
              <a:t>cubic polynomial</a:t>
            </a:r>
            <a:endParaRPr lang="en-US" sz="2400" dirty="0"/>
          </a:p>
          <a:p>
            <a:r>
              <a:rPr lang="en-US" sz="2400" dirty="0"/>
              <a:t>Normalized using largest </a:t>
            </a:r>
            <a:r>
              <a:rPr lang="en-US" sz="2400" dirty="0">
                <a:solidFill>
                  <a:schemeClr val="tx1"/>
                </a:solidFill>
              </a:rPr>
              <a:t>observed</a:t>
            </a:r>
            <a:r>
              <a:rPr lang="en-US" sz="2400" dirty="0"/>
              <a:t> difference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67404E-FAE9-1C20-0601-3ABEA8714DFC}"/>
              </a:ext>
            </a:extLst>
          </p:cNvPr>
          <p:cNvGrpSpPr/>
          <p:nvPr/>
        </p:nvGrpSpPr>
        <p:grpSpPr>
          <a:xfrm>
            <a:off x="3116990" y="4241060"/>
            <a:ext cx="6025752" cy="1740767"/>
            <a:chOff x="3161101" y="4450817"/>
            <a:chExt cx="6025752" cy="17407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/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/>
                <p:nvPr/>
              </p:nvSpPr>
              <p:spPr>
                <a:xfrm>
                  <a:off x="4049773" y="5039602"/>
                  <a:ext cx="3219791" cy="1151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773" y="5039602"/>
                  <a:ext cx="3219791" cy="11519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DB74B58E-D24D-970E-8AF4-C46B0C64AF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6491342"/>
                  </p:ext>
                </p:extLst>
              </p:nvPr>
            </p:nvGraphicFramePr>
            <p:xfrm>
              <a:off x="10177249" y="5019743"/>
              <a:ext cx="1710372" cy="962084"/>
            </p:xfrm>
            <a:graphic>
              <a:graphicData uri="http://schemas.microsoft.com/office/powerpoint/2016/slidezoom">
                <pslz:sldZm>
                  <pslz:sldZmObj sldId="293" cId="2317037737">
                    <pslz:zmPr id="{586E64C4-8ABB-4F60-B612-61054FC56FE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0372" cy="9620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B74B58E-D24D-970E-8AF4-C46B0C64A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77249" y="5019743"/>
                <a:ext cx="1710372" cy="9620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14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D008-4A06-BB4C-BC31-01A8EB91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592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Uniform Pricing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B30C-703B-5BCA-9C63-D8E27D9D8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008" y="2057400"/>
            <a:ext cx="4720532" cy="4038600"/>
          </a:xfrm>
        </p:spPr>
        <p:txBody>
          <a:bodyPr>
            <a:normAutofit/>
          </a:bodyPr>
          <a:lstStyle/>
          <a:p>
            <a:r>
              <a:rPr lang="en-US" sz="2800" dirty="0"/>
              <a:t>Movies have </a:t>
            </a:r>
            <a:r>
              <a:rPr lang="en-US" sz="2800" dirty="0">
                <a:solidFill>
                  <a:srgbClr val="AB0505"/>
                </a:solidFill>
              </a:rPr>
              <a:t>uniform pricing</a:t>
            </a:r>
          </a:p>
          <a:p>
            <a:pPr lvl="1"/>
            <a:r>
              <a:rPr lang="en-US" sz="2300" dirty="0"/>
              <a:t>Can </a:t>
            </a:r>
            <a:r>
              <a:rPr lang="en-US" sz="2300" dirty="0">
                <a:solidFill>
                  <a:srgbClr val="AB0505"/>
                </a:solidFill>
              </a:rPr>
              <a:t>rule out </a:t>
            </a:r>
            <a:r>
              <a:rPr lang="en-US" sz="2300" dirty="0"/>
              <a:t>pricing response</a:t>
            </a:r>
          </a:p>
          <a:p>
            <a:pPr lvl="1"/>
            <a:r>
              <a:rPr lang="en-US" sz="2300" dirty="0">
                <a:solidFill>
                  <a:schemeClr val="tx1"/>
                </a:solidFill>
              </a:rPr>
              <a:t>Proxy</a:t>
            </a:r>
            <a:r>
              <a:rPr lang="en-US" sz="2300" dirty="0">
                <a:solidFill>
                  <a:srgbClr val="AB0505"/>
                </a:solidFill>
              </a:rPr>
              <a:t> quantity </a:t>
            </a:r>
            <a:r>
              <a:rPr lang="en-US" sz="2300" dirty="0">
                <a:solidFill>
                  <a:schemeClr val="tx1"/>
                </a:solidFill>
              </a:rPr>
              <a:t>with</a:t>
            </a:r>
            <a:r>
              <a:rPr lang="en-US" sz="2300" dirty="0">
                <a:solidFill>
                  <a:srgbClr val="AB0505"/>
                </a:solidFill>
              </a:rPr>
              <a:t> revenue</a:t>
            </a:r>
            <a:endParaRPr lang="en-US" sz="2300" dirty="0">
              <a:solidFill>
                <a:schemeClr val="tx1"/>
              </a:solidFill>
            </a:endParaRPr>
          </a:p>
          <a:p>
            <a:r>
              <a:rPr lang="en-US" sz="3100" dirty="0"/>
              <a:t>Well-documented (though maybe starting to change?)</a:t>
            </a:r>
          </a:p>
          <a:p>
            <a:pPr lvl="1"/>
            <a:r>
              <a:rPr lang="en-US" sz="2300" dirty="0"/>
              <a:t>Orbach and </a:t>
            </a:r>
            <a:r>
              <a:rPr lang="en-US" sz="2300" dirty="0" err="1"/>
              <a:t>Einav</a:t>
            </a:r>
            <a:r>
              <a:rPr lang="en-US" sz="2300" dirty="0"/>
              <a:t> (2007)</a:t>
            </a:r>
          </a:p>
          <a:p>
            <a:pPr lvl="1"/>
            <a:r>
              <a:rPr lang="en-US" sz="2300" dirty="0"/>
              <a:t>Chung (2015)</a:t>
            </a:r>
          </a:p>
          <a:p>
            <a:pPr lvl="1"/>
            <a:r>
              <a:rPr lang="en-US" sz="2300" dirty="0"/>
              <a:t>Ho (2018)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6F017-14ED-BAEB-C382-EB380C87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6" y="2057969"/>
            <a:ext cx="5978569" cy="3313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80751-85A5-9CB3-1855-F987BB4E619E}"/>
              </a:ext>
            </a:extLst>
          </p:cNvPr>
          <p:cNvSpPr txBox="1"/>
          <p:nvPr/>
        </p:nvSpPr>
        <p:spPr>
          <a:xfrm>
            <a:off x="6612731" y="5490459"/>
            <a:ext cx="504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Charging $17 despite having </a:t>
            </a:r>
            <a:r>
              <a:rPr lang="en-US" dirty="0">
                <a:solidFill>
                  <a:srgbClr val="AB0505"/>
                </a:solidFill>
              </a:rPr>
              <a:t>not sold a single seat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(Movie released 3/8/24, retrieved on 5/11/24)</a:t>
            </a:r>
          </a:p>
        </p:txBody>
      </p:sp>
    </p:spTree>
    <p:extLst>
      <p:ext uri="{BB962C8B-B14F-4D97-AF65-F5344CB8AC3E}">
        <p14:creationId xmlns:p14="http://schemas.microsoft.com/office/powerpoint/2010/main" val="180700937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11065</TotalTime>
  <Words>1037</Words>
  <Application>Microsoft Office PowerPoint</Application>
  <PresentationFormat>Widescreen</PresentationFormat>
  <Paragraphs>141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Cambria Math</vt:lpstr>
      <vt:lpstr>Gill Sans MT</vt:lpstr>
      <vt:lpstr>LatoWeb</vt:lpstr>
      <vt:lpstr>Parcel</vt:lpstr>
      <vt:lpstr>Estimating Substitution Patterns using text: Evidence from the Film industry</vt:lpstr>
      <vt:lpstr>Which Movie is This?</vt:lpstr>
      <vt:lpstr>Identifying Good Substitutes is Hard…</vt:lpstr>
      <vt:lpstr>…But Firms Try to Make It Easy</vt:lpstr>
      <vt:lpstr>The Goal</vt:lpstr>
      <vt:lpstr>Model &amp; Application</vt:lpstr>
      <vt:lpstr>The Model</vt:lpstr>
      <vt:lpstr>Functional Form</vt:lpstr>
      <vt:lpstr>Why Movies:  Uniform Pricing Puzzle</vt:lpstr>
      <vt:lpstr>Why Movies:  Exogeneous Characteristics</vt:lpstr>
      <vt:lpstr>Data</vt:lpstr>
      <vt:lpstr>Results</vt:lpstr>
      <vt:lpstr>Nearest Neighbors Sanity Checks Cosine Distance</vt:lpstr>
      <vt:lpstr>Genre Clustering</vt:lpstr>
      <vt:lpstr>The competition function</vt:lpstr>
      <vt:lpstr>Interpretation: An Example</vt:lpstr>
      <vt:lpstr>Conclusion</vt:lpstr>
      <vt:lpstr>Efficacy of Text Embeddings</vt:lpstr>
      <vt:lpstr>Questions</vt:lpstr>
      <vt:lpstr>Appendix</vt:lpstr>
      <vt:lpstr>Collaborative Filtering</vt:lpstr>
      <vt:lpstr>Estimation</vt:lpstr>
      <vt:lpstr>Twin Movie Performance</vt:lpstr>
      <vt:lpstr>Profit Calculus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Estimation with Text Embeddings</dc:title>
  <dc:creator>Gideon Moore</dc:creator>
  <cp:lastModifiedBy>Gideon Moore</cp:lastModifiedBy>
  <cp:revision>54</cp:revision>
  <dcterms:created xsi:type="dcterms:W3CDTF">2024-05-11T22:37:32Z</dcterms:created>
  <dcterms:modified xsi:type="dcterms:W3CDTF">2024-10-08T19:27:32Z</dcterms:modified>
</cp:coreProperties>
</file>